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82" r:id="rId2"/>
    <p:sldId id="281" r:id="rId3"/>
    <p:sldId id="298" r:id="rId4"/>
    <p:sldId id="300" r:id="rId5"/>
    <p:sldId id="279" r:id="rId6"/>
    <p:sldId id="301" r:id="rId7"/>
    <p:sldId id="302" r:id="rId8"/>
    <p:sldId id="303" r:id="rId9"/>
    <p:sldId id="256" r:id="rId10"/>
    <p:sldId id="269" r:id="rId11"/>
    <p:sldId id="304" r:id="rId12"/>
    <p:sldId id="30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78215" autoAdjust="0"/>
  </p:normalViewPr>
  <p:slideViewPr>
    <p:cSldViewPr snapToGrid="0" snapToObjects="1">
      <p:cViewPr varScale="1">
        <p:scale>
          <a:sx n="79" d="100"/>
          <a:sy n="79" d="100"/>
        </p:scale>
        <p:origin x="-20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BA705-9C41-C340-B94C-4E9B56C35F05}" type="datetimeFigureOut">
              <a:rPr lang="en-US" smtClean="0"/>
              <a:t>10/3/17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FD513-480C-B144-A3EF-3F113F390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944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E3615-021A-AE4C-B637-D00F8702B24A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B5A18-01B4-7045-8BD4-733A4274DC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72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pitchFamily="-101" charset="0"/>
                <a:ea typeface="ＭＳ Ｐゴシック" pitchFamily="-101" charset="-128"/>
                <a:cs typeface="ＭＳ Ｐゴシック" pitchFamily="-101" charset="-128"/>
              </a:rPr>
              <a:t>Wilma Rudolph </a:t>
            </a: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6231EE-FCBC-6444-9CB0-E1EDBD9406DB}" type="slidenum">
              <a:rPr lang="en-US" smtClean="0">
                <a:latin typeface="Arial" pitchFamily="-101" charset="0"/>
                <a:ea typeface="ＭＳ Ｐゴシック" pitchFamily="-101" charset="-128"/>
                <a:cs typeface="ＭＳ Ｐゴシック" pitchFamily="-101" charset="-128"/>
              </a:rPr>
              <a:pPr/>
              <a:t>4</a:t>
            </a:fld>
            <a:endParaRPr lang="en-US" smtClean="0">
              <a:latin typeface="Arial" pitchFamily="-101" charset="0"/>
              <a:ea typeface="ＭＳ Ｐゴシック" pitchFamily="-101" charset="-128"/>
              <a:cs typeface="ＭＳ Ｐゴシック" pitchFamily="-101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plus.google.com</a:t>
            </a:r>
            <a:r>
              <a:rPr lang="en-US" dirty="0" smtClean="0"/>
              <a:t>/+TinasDynamicHomeschoolPlus0/posts/Af4v69KkT38?cfem=1     Happy Birthday</a:t>
            </a:r>
            <a:r>
              <a:rPr lang="en-US" baseline="0" dirty="0" smtClean="0"/>
              <a:t> Moon – moon rotating around the earth; earth rotating around the run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B5A18-01B4-7045-8BD4-733A4274DCB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875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Mountains:  You need something to reflect the sound wave back to the source;</a:t>
            </a:r>
            <a:r>
              <a:rPr lang="en-US" baseline="0" dirty="0" smtClean="0"/>
              <a:t>  mountains and valleys have enough “reflectors” to do this. On a flat terrain, the sound wave does not reflect back (or bounce back).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B5A18-01B4-7045-8BD4-733A4274DCB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291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Mountains:  You need something to reflect the sound wave back to the source;</a:t>
            </a:r>
            <a:r>
              <a:rPr lang="en-US" baseline="0" dirty="0" smtClean="0"/>
              <a:t>  mountains and valleys have enough “reflectors” to do this. On a flat terrain, the sound wave does not reflect back (or bounce back).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Text to speech – highlight, option and space bar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B5A18-01B4-7045-8BD4-733A4274DCB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2917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 txBox="1">
            <a:spLocks noGrp="1" noChangeArrowheads="1"/>
          </p:cNvSpPr>
          <p:nvPr/>
        </p:nvSpPr>
        <p:spPr bwMode="auto">
          <a:xfrm>
            <a:off x="3885996" y="8686181"/>
            <a:ext cx="2972004" cy="457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 anchor="b">
            <a:prstTxWarp prst="textNoShape">
              <a:avLst/>
            </a:prstTxWarp>
          </a:bodyPr>
          <a:lstStyle/>
          <a:p>
            <a:pPr algn="r" defTabSz="913805" eaLnBrk="0" hangingPunct="0"/>
            <a:fld id="{1EA6DD29-CAB2-6F4F-9C83-1662F0E76328}" type="slidenum">
              <a:rPr lang="en-US" sz="1200" baseline="-25000">
                <a:ea typeface="MS PGothic" pitchFamily="34" charset="-128"/>
                <a:cs typeface="MS PGothic" pitchFamily="34" charset="-128"/>
              </a:rPr>
              <a:pPr algn="r" defTabSz="913805" eaLnBrk="0" hangingPunct="0"/>
              <a:t>10</a:t>
            </a:fld>
            <a:endParaRPr lang="en-US" sz="1200" baseline="-25000" dirty="0">
              <a:ea typeface="MS PGothic" pitchFamily="34" charset="-128"/>
              <a:cs typeface="MS PGothic" pitchFamily="34" charset="-128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991" y="4343091"/>
            <a:ext cx="5030018" cy="4115728"/>
          </a:xfrm>
          <a:noFill/>
        </p:spPr>
        <p:txBody>
          <a:bodyPr/>
          <a:lstStyle/>
          <a:p>
            <a:r>
              <a:rPr lang="en-US"/>
              <a:t>There are two components of the Common Core:  Anchor Standards and Grade by Grade Standards.  There are anchor standards for reading, writing, language and speaking &amp; listening. The College &amp; Career Readiness and grade-specific standards are necessary complements—the former providing broad standards, the latter providing additional specificity—that together define the skills and understandings that all students must demonstrate.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D2C08ED3-1359-D746-86D1-85FEF5A610D7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D2C08ED3-1359-D746-86D1-85FEF5A610D7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D2C08ED3-1359-D746-86D1-85FEF5A610D7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lus.google.com/+TinasDynamicHomeschoolPlus0/posts/Af4v69KkT38?cfem=1" TargetMode="External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hyperlink" Target="https://www.dkfindout.com/us/science/sound/echoes/" TargetMode="External"/><Relationship Id="rId7" Type="http://schemas.openxmlformats.org/officeDocument/2006/relationships/hyperlink" Target="https://www.youtube.com/watch?v=IAC2LY_7HrY" TargetMode="External"/><Relationship Id="rId8" Type="http://schemas.openxmlformats.org/officeDocument/2006/relationships/hyperlink" Target="https://jr.brainpop.com/science/space/themoon/grownups.weml" TargetMode="External"/><Relationship Id="rId9" Type="http://schemas.openxmlformats.org/officeDocument/2006/relationships/hyperlink" Target="https://www.youtube.com/watch?v=B-b4XvuQo1Y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97459"/>
            <a:ext cx="7342188" cy="192405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Feedback on Assignments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141496"/>
            <a:ext cx="7342188" cy="1752600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chemeClr val="tx1"/>
                </a:solidFill>
              </a:rPr>
              <a:t>Book Launch (on paper)</a:t>
            </a:r>
          </a:p>
        </p:txBody>
      </p:sp>
    </p:spTree>
    <p:extLst>
      <p:ext uri="{BB962C8B-B14F-4D97-AF65-F5344CB8AC3E}">
        <p14:creationId xmlns:p14="http://schemas.microsoft.com/office/powerpoint/2010/main" val="1162949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 anchor="ctr"/>
          <a:lstStyle/>
          <a:p>
            <a:r>
              <a:rPr lang="en-US" sz="3600" dirty="0"/>
              <a:t>Two Components of the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Common Core State Standards</a:t>
            </a:r>
            <a:endParaRPr lang="en-US" sz="3600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00112" y="1933063"/>
            <a:ext cx="7345363" cy="3931920"/>
          </a:xfrm>
        </p:spPr>
        <p:txBody>
          <a:bodyPr/>
          <a:lstStyle/>
          <a:p>
            <a:pPr>
              <a:lnSpc>
                <a:spcPts val="2700"/>
              </a:lnSpc>
              <a:spcBef>
                <a:spcPts val="1500"/>
              </a:spcBef>
              <a:buFont typeface="Lucida Grande" charset="0"/>
              <a:buChar char="»"/>
            </a:pPr>
            <a:endParaRPr lang="en-US" sz="2400" dirty="0">
              <a:latin typeface="Times New Roman" charset="0"/>
            </a:endParaRPr>
          </a:p>
          <a:p>
            <a:pPr>
              <a:lnSpc>
                <a:spcPts val="2700"/>
              </a:lnSpc>
              <a:spcBef>
                <a:spcPts val="1500"/>
              </a:spcBef>
              <a:buFont typeface="Lucida Grande" charset="0"/>
              <a:buChar char="»"/>
            </a:pPr>
            <a:r>
              <a:rPr lang="en-US" sz="3600" b="1" dirty="0">
                <a:latin typeface="Calibri"/>
                <a:cs typeface="Calibri"/>
              </a:rPr>
              <a:t>Anchor Standards</a:t>
            </a:r>
            <a:r>
              <a:rPr lang="en-US" sz="3600" dirty="0">
                <a:latin typeface="Calibri"/>
                <a:cs typeface="Calibri"/>
              </a:rPr>
              <a:t> indicate the knowledge and skills students must acquire by the end of high school</a:t>
            </a:r>
            <a:r>
              <a:rPr lang="en-US" sz="3600" dirty="0" smtClean="0">
                <a:latin typeface="Calibri"/>
                <a:cs typeface="Calibri"/>
              </a:rPr>
              <a:t>.</a:t>
            </a:r>
            <a:br>
              <a:rPr lang="en-US" sz="3600" dirty="0" smtClean="0">
                <a:latin typeface="Calibri"/>
                <a:cs typeface="Calibri"/>
              </a:rPr>
            </a:br>
            <a:endParaRPr lang="en-US" sz="3600" dirty="0">
              <a:latin typeface="Calibri"/>
              <a:cs typeface="Calibri"/>
            </a:endParaRPr>
          </a:p>
          <a:p>
            <a:pPr>
              <a:lnSpc>
                <a:spcPts val="2700"/>
              </a:lnSpc>
              <a:spcBef>
                <a:spcPts val="1500"/>
              </a:spcBef>
              <a:buFont typeface="Lucida Grande" charset="0"/>
              <a:buChar char="»"/>
            </a:pPr>
            <a:r>
              <a:rPr lang="en-US" sz="3600" b="1" dirty="0">
                <a:latin typeface="Calibri"/>
                <a:cs typeface="Calibri"/>
              </a:rPr>
              <a:t>Grade by grade</a:t>
            </a:r>
            <a:r>
              <a:rPr lang="en-US" sz="3600" dirty="0">
                <a:latin typeface="Calibri"/>
                <a:cs typeface="Calibri"/>
              </a:rPr>
              <a:t> </a:t>
            </a:r>
            <a:r>
              <a:rPr lang="en-US" sz="3600" b="1" dirty="0">
                <a:latin typeface="Calibri"/>
                <a:cs typeface="Calibri"/>
              </a:rPr>
              <a:t>standards</a:t>
            </a:r>
            <a:r>
              <a:rPr lang="en-US" sz="3600" dirty="0">
                <a:latin typeface="Calibri"/>
                <a:cs typeface="Calibri"/>
              </a:rPr>
              <a:t> outline what students must do grade by grade in order to meet the anchor standards.</a:t>
            </a:r>
            <a:endParaRPr lang="en-US" sz="4400" dirty="0">
              <a:solidFill>
                <a:schemeClr val="accent1"/>
              </a:solidFill>
              <a:latin typeface="Calibri"/>
              <a:cs typeface="Calibri"/>
            </a:endParaRPr>
          </a:p>
          <a:p>
            <a:pPr>
              <a:buFontTx/>
              <a:buNone/>
            </a:pPr>
            <a:endParaRPr lang="en-US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900112" y="2144719"/>
            <a:ext cx="7345363" cy="4325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9438" indent="-228600" algn="l" defTabSz="914400" rtl="0" eaLnBrk="1" latinLnBrk="0" hangingPunct="1">
              <a:spcBef>
                <a:spcPts val="6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8038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36638" indent="-228600" algn="l" defTabSz="914400" rtl="0" eaLnBrk="1" latinLnBrk="0" hangingPunct="1">
              <a:spcBef>
                <a:spcPts val="6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65238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700"/>
              </a:lnSpc>
              <a:spcBef>
                <a:spcPts val="1500"/>
              </a:spcBef>
            </a:pPr>
            <a:r>
              <a:rPr lang="en-US" sz="3600" dirty="0" smtClean="0">
                <a:latin typeface="Times New Roman" charset="0"/>
              </a:rPr>
              <a:t>Key Ideas and Details</a:t>
            </a:r>
            <a:br>
              <a:rPr lang="en-US" sz="3600" dirty="0" smtClean="0">
                <a:latin typeface="Times New Roman" charset="0"/>
              </a:rPr>
            </a:br>
            <a:endParaRPr lang="en-US" sz="3600" dirty="0" smtClean="0">
              <a:latin typeface="Times New Roman" charset="0"/>
            </a:endParaRPr>
          </a:p>
          <a:p>
            <a:pPr>
              <a:lnSpc>
                <a:spcPts val="2700"/>
              </a:lnSpc>
              <a:spcBef>
                <a:spcPts val="1500"/>
              </a:spcBef>
            </a:pPr>
            <a:r>
              <a:rPr lang="en-US" sz="3600" dirty="0" smtClean="0">
                <a:solidFill>
                  <a:schemeClr val="accent1"/>
                </a:solidFill>
                <a:latin typeface="Times New Roman" charset="0"/>
                <a:cs typeface="Calibri"/>
              </a:rPr>
              <a:t>Craft and Structure</a:t>
            </a:r>
            <a:br>
              <a:rPr lang="en-US" sz="3600" dirty="0" smtClean="0">
                <a:solidFill>
                  <a:schemeClr val="accent1"/>
                </a:solidFill>
                <a:latin typeface="Times New Roman" charset="0"/>
                <a:cs typeface="Calibri"/>
              </a:rPr>
            </a:br>
            <a:endParaRPr lang="en-US" sz="3600" dirty="0" smtClean="0">
              <a:solidFill>
                <a:schemeClr val="accent1"/>
              </a:solidFill>
              <a:latin typeface="Times New Roman" charset="0"/>
              <a:cs typeface="Calibri"/>
            </a:endParaRPr>
          </a:p>
          <a:p>
            <a:pPr>
              <a:lnSpc>
                <a:spcPts val="2700"/>
              </a:lnSpc>
              <a:spcBef>
                <a:spcPts val="1500"/>
              </a:spcBef>
            </a:pPr>
            <a:r>
              <a:rPr lang="en-US" sz="3600" dirty="0" smtClean="0">
                <a:solidFill>
                  <a:schemeClr val="accent1"/>
                </a:solidFill>
                <a:latin typeface="Times New Roman" charset="0"/>
                <a:cs typeface="Calibri"/>
              </a:rPr>
              <a:t>Integration of Knowledge and Ideas</a:t>
            </a:r>
            <a:br>
              <a:rPr lang="en-US" sz="3600" dirty="0" smtClean="0">
                <a:solidFill>
                  <a:schemeClr val="accent1"/>
                </a:solidFill>
                <a:latin typeface="Times New Roman" charset="0"/>
                <a:cs typeface="Calibri"/>
              </a:rPr>
            </a:br>
            <a:r>
              <a:rPr lang="en-US" sz="3600" dirty="0" smtClean="0">
                <a:solidFill>
                  <a:schemeClr val="accent1"/>
                </a:solidFill>
                <a:latin typeface="Times New Roman" charset="0"/>
                <a:cs typeface="Calibri"/>
              </a:rPr>
              <a:t> </a:t>
            </a:r>
          </a:p>
          <a:p>
            <a:pPr>
              <a:lnSpc>
                <a:spcPts val="2700"/>
              </a:lnSpc>
              <a:spcBef>
                <a:spcPts val="1500"/>
              </a:spcBef>
            </a:pPr>
            <a:r>
              <a:rPr lang="en-US" sz="3600" dirty="0" smtClean="0">
                <a:solidFill>
                  <a:schemeClr val="accent1"/>
                </a:solidFill>
                <a:latin typeface="Times New Roman" charset="0"/>
                <a:cs typeface="Calibri"/>
              </a:rPr>
              <a:t>Range of Reading &amp; Level of Text Complexity </a:t>
            </a:r>
            <a:endParaRPr lang="en-US" sz="3600" dirty="0" smtClean="0">
              <a:solidFill>
                <a:schemeClr val="accent1"/>
              </a:solidFill>
              <a:latin typeface="Calibri"/>
              <a:cs typeface="Calibri"/>
            </a:endParaRPr>
          </a:p>
          <a:p>
            <a:pPr>
              <a:buFontTx/>
              <a:buNone/>
            </a:pPr>
            <a:endParaRPr lang="en-US" dirty="0">
              <a:latin typeface="Times New Roman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00113" y="319748"/>
            <a:ext cx="7345362" cy="1339850"/>
          </a:xfrm>
          <a:prstGeom prst="rect">
            <a:avLst/>
          </a:prstGeom>
        </p:spPr>
        <p:txBody>
          <a:bodyPr vert="horz" lIns="92075" tIns="46038" rIns="92075" bIns="46038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Four Strands for RL and RI</a:t>
            </a:r>
            <a:br>
              <a:rPr lang="en-US" sz="3600" dirty="0" smtClean="0"/>
            </a:br>
            <a:r>
              <a:rPr lang="en-US" sz="3600" dirty="0" smtClean="0"/>
              <a:t>Common Core State Standards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31704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73307" y="1568890"/>
            <a:ext cx="7839420" cy="4705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9438" indent="-228600" algn="l" defTabSz="914400" rtl="0" eaLnBrk="1" latinLnBrk="0" hangingPunct="1">
              <a:spcBef>
                <a:spcPts val="6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8038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36638" indent="-228600" algn="l" defTabSz="914400" rtl="0" eaLnBrk="1" latinLnBrk="0" hangingPunct="1">
              <a:spcBef>
                <a:spcPts val="6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65238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700"/>
              </a:lnSpc>
              <a:spcBef>
                <a:spcPts val="1500"/>
              </a:spcBef>
            </a:pPr>
            <a:r>
              <a:rPr lang="en-US" sz="3200" dirty="0" smtClean="0">
                <a:latin typeface="Times New Roman" charset="0"/>
              </a:rPr>
              <a:t>2 Groups: Reading Literature (RL) K-2</a:t>
            </a:r>
          </a:p>
          <a:p>
            <a:pPr>
              <a:lnSpc>
                <a:spcPts val="2700"/>
              </a:lnSpc>
              <a:spcBef>
                <a:spcPts val="1500"/>
              </a:spcBef>
            </a:pPr>
            <a:r>
              <a:rPr lang="en-US" sz="3200" dirty="0">
                <a:latin typeface="Times New Roman" charset="0"/>
              </a:rPr>
              <a:t>2 Groups: </a:t>
            </a:r>
            <a:r>
              <a:rPr lang="en-US" sz="3200" dirty="0" smtClean="0">
                <a:solidFill>
                  <a:schemeClr val="accent1"/>
                </a:solidFill>
                <a:latin typeface="Times New Roman" charset="0"/>
                <a:cs typeface="Calibri"/>
              </a:rPr>
              <a:t>Reading Literature (RI) 3-5 </a:t>
            </a:r>
          </a:p>
          <a:p>
            <a:pPr>
              <a:lnSpc>
                <a:spcPts val="2700"/>
              </a:lnSpc>
              <a:spcBef>
                <a:spcPts val="1500"/>
              </a:spcBef>
            </a:pPr>
            <a:endParaRPr lang="en-US" sz="3200" dirty="0">
              <a:solidFill>
                <a:schemeClr val="accent1"/>
              </a:solidFill>
              <a:latin typeface="Times New Roman" charset="0"/>
              <a:cs typeface="Calibri"/>
            </a:endParaRPr>
          </a:p>
          <a:p>
            <a:pPr>
              <a:lnSpc>
                <a:spcPts val="2700"/>
              </a:lnSpc>
              <a:spcBef>
                <a:spcPts val="1500"/>
              </a:spcBef>
            </a:pPr>
            <a:r>
              <a:rPr lang="en-US" sz="3200" dirty="0">
                <a:latin typeface="Times New Roman" charset="0"/>
              </a:rPr>
              <a:t>2 Groups: </a:t>
            </a:r>
            <a:r>
              <a:rPr lang="en-US" sz="3200" dirty="0" smtClean="0">
                <a:solidFill>
                  <a:schemeClr val="accent1"/>
                </a:solidFill>
                <a:latin typeface="Times New Roman" charset="0"/>
                <a:cs typeface="Calibri"/>
              </a:rPr>
              <a:t>Reading Information (RL) K-2 </a:t>
            </a:r>
          </a:p>
          <a:p>
            <a:pPr>
              <a:lnSpc>
                <a:spcPts val="2700"/>
              </a:lnSpc>
              <a:spcBef>
                <a:spcPts val="1500"/>
              </a:spcBef>
            </a:pPr>
            <a:r>
              <a:rPr lang="en-US" sz="3200" dirty="0">
                <a:latin typeface="Times New Roman" charset="0"/>
              </a:rPr>
              <a:t>2 Groups: </a:t>
            </a:r>
            <a:r>
              <a:rPr lang="en-US" sz="3200" dirty="0" smtClean="0">
                <a:solidFill>
                  <a:schemeClr val="accent1"/>
                </a:solidFill>
                <a:latin typeface="Times New Roman" charset="0"/>
                <a:cs typeface="Calibri"/>
              </a:rPr>
              <a:t>Reading Information (RI) 3-5 </a:t>
            </a:r>
          </a:p>
          <a:p>
            <a:pPr>
              <a:lnSpc>
                <a:spcPts val="2700"/>
              </a:lnSpc>
              <a:spcBef>
                <a:spcPts val="1500"/>
              </a:spcBef>
            </a:pPr>
            <a:endParaRPr lang="en-US" sz="3200" dirty="0">
              <a:solidFill>
                <a:schemeClr val="accent1"/>
              </a:solidFill>
              <a:latin typeface="Times New Roman" charset="0"/>
              <a:cs typeface="Calibri"/>
            </a:endParaRPr>
          </a:p>
          <a:p>
            <a:pPr>
              <a:lnSpc>
                <a:spcPts val="2700"/>
              </a:lnSpc>
              <a:spcBef>
                <a:spcPts val="1500"/>
              </a:spcBef>
            </a:pPr>
            <a:r>
              <a:rPr lang="en-US" sz="3200" dirty="0" smtClean="0">
                <a:solidFill>
                  <a:schemeClr val="accent1"/>
                </a:solidFill>
                <a:latin typeface="Times New Roman" charset="0"/>
                <a:cs typeface="Calibri"/>
              </a:rPr>
              <a:t>Look for key patterns and changes in the three areas (Key Ideas &amp; Details; Craft &amp; Structure; Integration of Knowledge) Why are these included in that cluster?  </a:t>
            </a:r>
            <a:endParaRPr lang="en-US" sz="3200" dirty="0" smtClean="0">
              <a:solidFill>
                <a:schemeClr val="accent1"/>
              </a:solidFill>
              <a:latin typeface="Calibri"/>
              <a:cs typeface="Calibri"/>
            </a:endParaRPr>
          </a:p>
          <a:p>
            <a:pPr>
              <a:buFontTx/>
              <a:buNone/>
            </a:pPr>
            <a:endParaRPr lang="en-US" dirty="0">
              <a:latin typeface="Times New Roman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00113" y="319748"/>
            <a:ext cx="7345362" cy="1339850"/>
          </a:xfrm>
          <a:prstGeom prst="rect">
            <a:avLst/>
          </a:prstGeom>
        </p:spPr>
        <p:txBody>
          <a:bodyPr vert="horz" lIns="92075" tIns="46038" rIns="92075" bIns="46038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Eight Groups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18858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Score Ranges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3" y="2044824"/>
            <a:ext cx="3766022" cy="393192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600" b="1" dirty="0" smtClean="0"/>
              <a:t>Book Launch (15)</a:t>
            </a:r>
          </a:p>
          <a:p>
            <a:r>
              <a:rPr lang="en-US" dirty="0" smtClean="0"/>
              <a:t>15 (1)</a:t>
            </a:r>
          </a:p>
          <a:p>
            <a:r>
              <a:rPr lang="en-US" dirty="0" smtClean="0"/>
              <a:t>14 (6)</a:t>
            </a:r>
          </a:p>
          <a:p>
            <a:r>
              <a:rPr lang="en-US" dirty="0" smtClean="0"/>
              <a:t>13 (4)</a:t>
            </a:r>
          </a:p>
          <a:p>
            <a:r>
              <a:rPr lang="en-US" dirty="0" smtClean="0"/>
              <a:t>13 (4)</a:t>
            </a:r>
          </a:p>
          <a:p>
            <a:r>
              <a:rPr lang="en-US" dirty="0" smtClean="0"/>
              <a:t>10 – 11 (</a:t>
            </a:r>
            <a:r>
              <a:rPr lang="en-US" dirty="0"/>
              <a:t>6</a:t>
            </a:r>
            <a:r>
              <a:rPr lang="en-US" dirty="0" smtClean="0"/>
              <a:t>) </a:t>
            </a:r>
          </a:p>
          <a:p>
            <a:r>
              <a:rPr lang="en-US" dirty="0" smtClean="0"/>
              <a:t>8 – 9 (2) </a:t>
            </a:r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66135" y="2095262"/>
            <a:ext cx="3766022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9438" indent="-228600" algn="l" defTabSz="914400" rtl="0" eaLnBrk="1" latinLnBrk="0" hangingPunct="1">
              <a:spcBef>
                <a:spcPts val="6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8038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36638" indent="-228600" algn="l" defTabSz="914400" rtl="0" eaLnBrk="1" latinLnBrk="0" hangingPunct="1">
              <a:spcBef>
                <a:spcPts val="6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65238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3600" b="1" dirty="0" smtClean="0"/>
              <a:t>Practice for reality of how your lessons may go the first time</a:t>
            </a:r>
            <a:r>
              <a:rPr lang="is-IS" sz="3600" b="1" dirty="0" smtClean="0"/>
              <a:t>… each time you do a new lesson!  </a:t>
            </a:r>
            <a:endParaRPr lang="en-US" sz="3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584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66145"/>
            <a:ext cx="7345362" cy="1339850"/>
          </a:xfrm>
        </p:spPr>
        <p:txBody>
          <a:bodyPr/>
          <a:lstStyle/>
          <a:p>
            <a:r>
              <a:rPr lang="en-US" dirty="0" smtClean="0"/>
              <a:t>Feedback on Book Launch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630" y="1768834"/>
            <a:ext cx="8145691" cy="5185546"/>
          </a:xfrm>
          <a:noFill/>
        </p:spPr>
        <p:txBody>
          <a:bodyPr>
            <a:normAutofit/>
          </a:bodyPr>
          <a:lstStyle/>
          <a:p>
            <a:r>
              <a:rPr lang="en-US" b="1" dirty="0" smtClean="0"/>
              <a:t>Main Ideas </a:t>
            </a:r>
            <a:r>
              <a:rPr lang="en-US" b="1" dirty="0" smtClean="0">
                <a:solidFill>
                  <a:srgbClr val="FF0000"/>
                </a:solidFill>
              </a:rPr>
              <a:t>(IN the book) </a:t>
            </a:r>
          </a:p>
          <a:p>
            <a:pPr lvl="1"/>
            <a:r>
              <a:rPr lang="en-US" dirty="0" smtClean="0"/>
              <a:t>Sequence of events; the plot – write down many/most to help you recall later and decide which most important details to focus on (depending on learners, context, purpose for reading that particular text) </a:t>
            </a:r>
            <a:endParaRPr lang="en-US" dirty="0"/>
          </a:p>
          <a:p>
            <a:r>
              <a:rPr lang="en-US" b="1" dirty="0" smtClean="0"/>
              <a:t>Big Idea </a:t>
            </a:r>
            <a:r>
              <a:rPr lang="en-US" b="1" dirty="0" smtClean="0">
                <a:solidFill>
                  <a:srgbClr val="FF0000"/>
                </a:solidFill>
              </a:rPr>
              <a:t>(BEYOND the book) </a:t>
            </a:r>
          </a:p>
          <a:p>
            <a:pPr lvl="1"/>
            <a:r>
              <a:rPr lang="en-US" dirty="0" smtClean="0"/>
              <a:t>No mention of the specific text </a:t>
            </a:r>
          </a:p>
          <a:p>
            <a:pPr lvl="1"/>
            <a:r>
              <a:rPr lang="en-US" dirty="0" smtClean="0"/>
              <a:t>Generate several possible real life connections (if desired)</a:t>
            </a:r>
          </a:p>
          <a:p>
            <a:pPr lvl="1"/>
            <a:r>
              <a:rPr lang="en-US" dirty="0" smtClean="0"/>
              <a:t>Select one that best connects with overarching learning outcomes </a:t>
            </a:r>
          </a:p>
          <a:p>
            <a:pPr lvl="1"/>
            <a:r>
              <a:rPr lang="en-US" dirty="0" smtClean="0"/>
              <a:t>Frame as inquiry question in kid terms – this serves as the BIG real life purpose (across multiple texts)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275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Idea vs. Big Idea</a:t>
            </a:r>
          </a:p>
        </p:txBody>
      </p:sp>
      <p:sp>
        <p:nvSpPr>
          <p:cNvPr id="48132" name="Content Placeholder 2"/>
          <p:cNvSpPr>
            <a:spLocks noGrp="1"/>
          </p:cNvSpPr>
          <p:nvPr>
            <p:ph idx="1"/>
          </p:nvPr>
        </p:nvSpPr>
        <p:spPr>
          <a:xfrm>
            <a:off x="375178" y="1694820"/>
            <a:ext cx="8645525" cy="5024922"/>
          </a:xfrm>
        </p:spPr>
        <p:txBody>
          <a:bodyPr>
            <a:normAutofit lnSpcReduction="10000"/>
          </a:bodyPr>
          <a:lstStyle/>
          <a:p>
            <a:r>
              <a:rPr lang="en-US" sz="2400" b="1" i="1" dirty="0" smtClean="0"/>
              <a:t>Main Ideas</a:t>
            </a:r>
            <a:r>
              <a:rPr lang="en-US" sz="2400" dirty="0" smtClean="0"/>
              <a:t>: </a:t>
            </a:r>
            <a:r>
              <a:rPr lang="en-US" sz="2400" b="1" dirty="0" smtClean="0"/>
              <a:t>(In the Book) </a:t>
            </a:r>
          </a:p>
          <a:p>
            <a:pPr lvl="1"/>
            <a:r>
              <a:rPr lang="en-US" sz="2000" dirty="0" smtClean="0"/>
              <a:t>The Exxon Valdez oil spill was one of  the worst in US history – many animals killed </a:t>
            </a:r>
          </a:p>
          <a:p>
            <a:pPr lvl="1"/>
            <a:r>
              <a:rPr lang="en-US" sz="2000" dirty="0" smtClean="0"/>
              <a:t>Causes of oil spills </a:t>
            </a:r>
            <a:r>
              <a:rPr lang="is-IS" sz="2000" dirty="0" smtClean="0"/>
              <a:t>…(A, B, &amp; C) </a:t>
            </a:r>
            <a:endParaRPr lang="en-US" sz="2000" dirty="0" smtClean="0"/>
          </a:p>
          <a:p>
            <a:pPr lvl="1"/>
            <a:r>
              <a:rPr lang="en-US" sz="2000" dirty="0" smtClean="0"/>
              <a:t>Steps in cleaning up oil spills </a:t>
            </a:r>
            <a:r>
              <a:rPr lang="is-IS" sz="2000" dirty="0" smtClean="0"/>
              <a:t>….  (1, 2, &amp; 3) </a:t>
            </a:r>
            <a:endParaRPr lang="en-US" sz="2000" dirty="0" smtClean="0"/>
          </a:p>
          <a:p>
            <a:pPr lvl="1"/>
            <a:r>
              <a:rPr lang="en-US" sz="2000" dirty="0" smtClean="0"/>
              <a:t>Ways to help prevent oil spills </a:t>
            </a:r>
            <a:r>
              <a:rPr lang="is-IS" sz="2000" dirty="0" smtClean="0"/>
              <a:t>… (X, Y, and Z) </a:t>
            </a:r>
          </a:p>
          <a:p>
            <a:pPr lvl="1"/>
            <a:r>
              <a:rPr lang="is-IS" sz="2000" dirty="0" smtClean="0"/>
              <a:t>Example of how to turn knowledge into action (letters to senator)! </a:t>
            </a:r>
            <a:endParaRPr lang="en-US" sz="2000" dirty="0" smtClean="0"/>
          </a:p>
          <a:p>
            <a:r>
              <a:rPr lang="en-US" sz="2400" b="1" i="1" dirty="0" smtClean="0"/>
              <a:t>Big Idea: </a:t>
            </a:r>
            <a:r>
              <a:rPr lang="en-US" sz="2400" b="1" dirty="0" smtClean="0"/>
              <a:t>(Beyond the book) </a:t>
            </a:r>
            <a:br>
              <a:rPr lang="en-US" sz="2400" b="1" dirty="0" smtClean="0"/>
            </a:br>
            <a:r>
              <a:rPr lang="en-US" sz="2400" dirty="0" smtClean="0"/>
              <a:t>Human activity greatly impacts 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000000"/>
                </a:solidFill>
              </a:rPr>
              <a:t>animals and the environment </a:t>
            </a:r>
            <a:endParaRPr lang="en-US" sz="2400" dirty="0">
              <a:solidFill>
                <a:srgbClr val="000000"/>
              </a:solidFill>
            </a:endParaRPr>
          </a:p>
          <a:p>
            <a:pPr lvl="1"/>
            <a:r>
              <a:rPr lang="en-US" sz="2000" b="1" dirty="0" smtClean="0">
                <a:solidFill>
                  <a:srgbClr val="000000"/>
                </a:solidFill>
              </a:rPr>
              <a:t>How do humans change </a:t>
            </a:r>
            <a:br>
              <a:rPr lang="en-US" sz="2000" b="1" dirty="0" smtClean="0">
                <a:solidFill>
                  <a:srgbClr val="000000"/>
                </a:solidFill>
              </a:rPr>
            </a:br>
            <a:r>
              <a:rPr lang="en-US" sz="2000" b="1" dirty="0" smtClean="0">
                <a:solidFill>
                  <a:srgbClr val="000000"/>
                </a:solidFill>
              </a:rPr>
              <a:t>the planet? 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NGSS (science) and CCSS (ELA)</a:t>
            </a:r>
          </a:p>
        </p:txBody>
      </p:sp>
      <p:pic>
        <p:nvPicPr>
          <p:cNvPr id="5" name="Picture 4" descr="IMG_69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071" y="4184451"/>
            <a:ext cx="3333192" cy="249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778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8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8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81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81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81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81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1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1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66145"/>
            <a:ext cx="7345362" cy="1339850"/>
          </a:xfrm>
        </p:spPr>
        <p:txBody>
          <a:bodyPr/>
          <a:lstStyle/>
          <a:p>
            <a:r>
              <a:rPr lang="en-US" dirty="0" smtClean="0"/>
              <a:t>Feedback on Book Launch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630" y="1405995"/>
            <a:ext cx="8145691" cy="5185546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r>
              <a:rPr lang="en-US" b="1" u="sng" dirty="0" smtClean="0"/>
              <a:t>ACTIVATE </a:t>
            </a:r>
            <a:r>
              <a:rPr lang="en-US" b="1" dirty="0" smtClean="0"/>
              <a:t>and </a:t>
            </a:r>
            <a:r>
              <a:rPr lang="en-US" b="1" u="sng" dirty="0" smtClean="0"/>
              <a:t>BUILD</a:t>
            </a:r>
            <a:r>
              <a:rPr lang="en-US" b="1" dirty="0" smtClean="0"/>
              <a:t> background knowledge </a:t>
            </a:r>
          </a:p>
          <a:p>
            <a:pPr lvl="1"/>
            <a:r>
              <a:rPr lang="en-US" dirty="0" smtClean="0"/>
              <a:t>Activate: Asking questions is one way, but</a:t>
            </a:r>
            <a:r>
              <a:rPr lang="is-IS" dirty="0" smtClean="0"/>
              <a:t>…</a:t>
            </a:r>
          </a:p>
          <a:p>
            <a:pPr lvl="1"/>
            <a:r>
              <a:rPr lang="is-IS" dirty="0" smtClean="0"/>
              <a:t>Build: Ok/Suggested to teach/tell things</a:t>
            </a:r>
            <a:endParaRPr lang="is-IS" b="1" dirty="0" smtClean="0"/>
          </a:p>
          <a:p>
            <a:r>
              <a:rPr lang="is-IS" b="1" dirty="0" smtClean="0"/>
              <a:t>Short and sweet (4 minutes!) </a:t>
            </a:r>
            <a:r>
              <a:rPr lang="is-IS" dirty="0" smtClean="0">
                <a:solidFill>
                  <a:srgbClr val="000000"/>
                </a:solidFill>
              </a:rPr>
              <a:t>&gt; motivate to read more – set up schema to make new connections </a:t>
            </a:r>
          </a:p>
          <a:p>
            <a:pPr lvl="1"/>
            <a:r>
              <a:rPr lang="is-IS" dirty="0" smtClean="0"/>
              <a:t>But...don’t have to know all of the answers before reading!</a:t>
            </a:r>
          </a:p>
          <a:p>
            <a:pPr lvl="2"/>
            <a:r>
              <a:rPr lang="is-IS" dirty="0" smtClean="0"/>
              <a:t>Label seahorse parts...during/after reading; </a:t>
            </a:r>
          </a:p>
          <a:p>
            <a:pPr lvl="2"/>
            <a:r>
              <a:rPr lang="en-US" dirty="0" smtClean="0"/>
              <a:t>Give opportunities for students to own the meaning making rather than you doing all of the work</a:t>
            </a:r>
          </a:p>
          <a:p>
            <a:pPr lvl="2"/>
            <a:r>
              <a:rPr lang="en-US" dirty="0" smtClean="0"/>
              <a:t>Start with reading to find out the literal; save the message, comparisons, and links to big ideas for </a:t>
            </a:r>
            <a:r>
              <a:rPr lang="en-US" b="1" dirty="0" smtClean="0"/>
              <a:t>after</a:t>
            </a:r>
            <a:r>
              <a:rPr lang="en-US" dirty="0" smtClean="0"/>
              <a:t> reading (revisit the text) </a:t>
            </a:r>
          </a:p>
          <a:p>
            <a:pPr lvl="2"/>
            <a:r>
              <a:rPr lang="en-US" dirty="0" smtClean="0"/>
              <a:t>Be careful with science topics (</a:t>
            </a:r>
            <a:r>
              <a:rPr lang="en-US" dirty="0" err="1" smtClean="0"/>
              <a:t>e.g</a:t>
            </a:r>
            <a:r>
              <a:rPr lang="en-US" dirty="0" smtClean="0"/>
              <a:t>, survival of the fittest =/ diversity; camouflage isn’t just by  )</a:t>
            </a:r>
          </a:p>
          <a:p>
            <a:r>
              <a:rPr lang="en-US" dirty="0" smtClean="0"/>
              <a:t>Remember to </a:t>
            </a:r>
            <a:r>
              <a:rPr lang="en-US" b="1" dirty="0" smtClean="0"/>
              <a:t>SET A PURPOSE FOR READING</a:t>
            </a:r>
            <a:r>
              <a:rPr lang="en-US" dirty="0" smtClean="0"/>
              <a:t>: Today, let’s read to find out/learn/compare, etc. (small, then make bigger after reading with revisiting as springboard for conversations)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840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886" y="244158"/>
            <a:ext cx="8781113" cy="13398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Example: Save the hard stuff (</a:t>
            </a:r>
            <a:r>
              <a:rPr lang="en-US" dirty="0" err="1" smtClean="0"/>
              <a:t>impt</a:t>
            </a:r>
            <a:r>
              <a:rPr lang="en-US" dirty="0" smtClean="0"/>
              <a:t>. concepts) for during &amp; after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188" y="1982415"/>
            <a:ext cx="7839419" cy="4216049"/>
          </a:xfrm>
        </p:spPr>
        <p:txBody>
          <a:bodyPr>
            <a:normAutofit fontScale="92500" lnSpcReduction="10000"/>
          </a:bodyPr>
          <a:lstStyle/>
          <a:p>
            <a:pPr marL="0" lvl="2" indent="0">
              <a:spcBef>
                <a:spcPts val="2000"/>
              </a:spcBef>
              <a:buNone/>
            </a:pPr>
            <a:r>
              <a:rPr lang="is-IS" sz="2600" b="1" dirty="0"/>
              <a:t>Happy Birthday </a:t>
            </a:r>
            <a:r>
              <a:rPr lang="is-IS" sz="2600" b="1" dirty="0" smtClean="0"/>
              <a:t>Moon</a:t>
            </a:r>
          </a:p>
          <a:p>
            <a:pPr marL="342900" lvl="2" indent="-342900">
              <a:spcBef>
                <a:spcPts val="2000"/>
              </a:spcBef>
            </a:pPr>
            <a:r>
              <a:rPr lang="is-IS" sz="2600" b="1" dirty="0" smtClean="0"/>
              <a:t>Before</a:t>
            </a:r>
            <a:r>
              <a:rPr lang="is-IS" sz="2600" dirty="0" smtClean="0"/>
              <a:t>: Introduce Echos (concept of); Hold up on the moon rotation until later </a:t>
            </a:r>
          </a:p>
          <a:p>
            <a:pPr marL="342900" lvl="2" indent="-342900">
              <a:spcBef>
                <a:spcPts val="2000"/>
              </a:spcBef>
            </a:pPr>
            <a:r>
              <a:rPr lang="is-IS" sz="2600" b="1" dirty="0" smtClean="0"/>
              <a:t>During: </a:t>
            </a:r>
            <a:r>
              <a:rPr lang="is-IS" sz="2400" dirty="0" smtClean="0"/>
              <a:t>Is </a:t>
            </a:r>
            <a:r>
              <a:rPr lang="is-IS" sz="2400" dirty="0"/>
              <a:t>the moon really </a:t>
            </a:r>
            <a:r>
              <a:rPr lang="is-IS" sz="2400" dirty="0" smtClean="0"/>
              <a:t>talking to Bear? (no...echos); Have you ever noticed the moon moving like that?  </a:t>
            </a:r>
          </a:p>
          <a:p>
            <a:pPr marL="342900" lvl="2" indent="-342900">
              <a:spcBef>
                <a:spcPts val="2000"/>
              </a:spcBef>
            </a:pPr>
            <a:r>
              <a:rPr lang="is-IS" sz="2600" b="1" dirty="0" smtClean="0"/>
              <a:t>After</a:t>
            </a:r>
            <a:r>
              <a:rPr lang="is-IS" sz="2600" dirty="0" smtClean="0"/>
              <a:t>: (Let’s revisit (guided reading groups)...I’ve got a question &gt; transfer to inquiry centers) </a:t>
            </a:r>
          </a:p>
          <a:p>
            <a:pPr marL="571500" lvl="3" indent="-342900">
              <a:spcBef>
                <a:spcPts val="2000"/>
              </a:spcBef>
            </a:pPr>
            <a:r>
              <a:rPr lang="is-IS" sz="2200" dirty="0" smtClean="0"/>
              <a:t>What’s really happening with these echos? </a:t>
            </a:r>
          </a:p>
          <a:p>
            <a:pPr marL="571500" lvl="3" indent="-342900">
              <a:spcBef>
                <a:spcPts val="2000"/>
              </a:spcBef>
            </a:pPr>
            <a:r>
              <a:rPr lang="is-IS" sz="2200" dirty="0" smtClean="0"/>
              <a:t>Is </a:t>
            </a:r>
            <a:r>
              <a:rPr lang="is-IS" sz="2200" dirty="0"/>
              <a:t>the moon really reaching up to try on the hat? </a:t>
            </a:r>
          </a:p>
          <a:p>
            <a:pPr marL="571500" lvl="3" indent="-342900">
              <a:spcBef>
                <a:spcPts val="2000"/>
              </a:spcBef>
            </a:pPr>
            <a:endParaRPr lang="is-I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534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886" y="244158"/>
            <a:ext cx="8781113" cy="13398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Example: Save the hard stuff (</a:t>
            </a:r>
            <a:r>
              <a:rPr lang="en-US" dirty="0" err="1" smtClean="0"/>
              <a:t>impt</a:t>
            </a:r>
            <a:r>
              <a:rPr lang="en-US" dirty="0" smtClean="0"/>
              <a:t>. concepts) for during &amp; after reading</a:t>
            </a:r>
            <a:endParaRPr lang="en-US" dirty="0"/>
          </a:p>
        </p:txBody>
      </p:sp>
      <p:pic>
        <p:nvPicPr>
          <p:cNvPr id="4" name="Picture 3" descr="Screen Shot 2017-10-03 at 9.32.33 AM.png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376" y="3360363"/>
            <a:ext cx="2469826" cy="2707767"/>
          </a:xfrm>
          <a:prstGeom prst="rect">
            <a:avLst/>
          </a:prstGeom>
        </p:spPr>
      </p:pic>
      <p:pic>
        <p:nvPicPr>
          <p:cNvPr id="5" name="Picture 4" descr="Screen Shot 2017-10-03 at 9.38.42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49" y="3070930"/>
            <a:ext cx="4648200" cy="2997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0169" y="1975614"/>
            <a:ext cx="49737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What’s really happening with this echo?</a:t>
            </a:r>
          </a:p>
          <a:p>
            <a:r>
              <a:rPr lang="en-US" dirty="0" smtClean="0">
                <a:hlinkClick r:id="rId6"/>
              </a:rPr>
              <a:t>How do sound waves work</a:t>
            </a:r>
            <a:r>
              <a:rPr lang="en-US" dirty="0" smtClean="0"/>
              <a:t>?  </a:t>
            </a:r>
          </a:p>
          <a:p>
            <a:r>
              <a:rPr lang="en-US" dirty="0" smtClean="0">
                <a:hlinkClick r:id="rId7"/>
              </a:rPr>
              <a:t>How are echoes made?</a:t>
            </a:r>
            <a:r>
              <a:rPr lang="en-US" dirty="0" smtClean="0"/>
              <a:t> Can YOU make an echo?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43932" y="1930260"/>
            <a:ext cx="32605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 the moon really trying on the </a:t>
            </a:r>
          </a:p>
          <a:p>
            <a:r>
              <a:rPr lang="en-US" dirty="0" smtClean="0"/>
              <a:t>Bear’s hat? </a:t>
            </a:r>
          </a:p>
          <a:p>
            <a:r>
              <a:rPr lang="en-US" dirty="0" smtClean="0">
                <a:hlinkClick r:id="rId8"/>
              </a:rPr>
              <a:t>Background information </a:t>
            </a:r>
            <a:endParaRPr lang="en-US" dirty="0" smtClean="0"/>
          </a:p>
          <a:p>
            <a:r>
              <a:rPr lang="en-US" dirty="0" smtClean="0">
                <a:hlinkClick r:id="rId9"/>
              </a:rPr>
              <a:t>Video to explore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370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revisit your Book Launch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2133601"/>
            <a:ext cx="7597495" cy="3931920"/>
          </a:xfrm>
        </p:spPr>
        <p:txBody>
          <a:bodyPr/>
          <a:lstStyle/>
          <a:p>
            <a:r>
              <a:rPr lang="en-US" dirty="0" smtClean="0"/>
              <a:t>Use feedback from my comments </a:t>
            </a:r>
          </a:p>
          <a:p>
            <a:r>
              <a:rPr lang="en-US" dirty="0" smtClean="0"/>
              <a:t>Discuss with your group</a:t>
            </a:r>
          </a:p>
          <a:p>
            <a:r>
              <a:rPr lang="en-US" dirty="0" smtClean="0"/>
              <a:t>Main Ideas vs. Big Ideas </a:t>
            </a:r>
          </a:p>
          <a:p>
            <a:r>
              <a:rPr lang="en-US" dirty="0" smtClean="0"/>
              <a:t>Before Reading (Book Launch) vs. During and After </a:t>
            </a:r>
          </a:p>
        </p:txBody>
      </p:sp>
    </p:spTree>
    <p:extLst>
      <p:ext uri="{BB962C8B-B14F-4D97-AF65-F5344CB8AC3E}">
        <p14:creationId xmlns:p14="http://schemas.microsoft.com/office/powerpoint/2010/main" val="1978473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97459"/>
            <a:ext cx="7342188" cy="192405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EDC 423: Reading Comprehension and the Common Core State Standards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141496"/>
            <a:ext cx="7342188" cy="1752600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chemeClr val="tx1"/>
                </a:solidFill>
              </a:rPr>
              <a:t>Dr. Julie Coiro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2458</TotalTime>
  <Words>970</Words>
  <Application>Microsoft Macintosh PowerPoint</Application>
  <PresentationFormat>On-screen Show (4:3)</PresentationFormat>
  <Paragraphs>91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Capital</vt:lpstr>
      <vt:lpstr>Feedback on Assignments</vt:lpstr>
      <vt:lpstr>Score Ranges</vt:lpstr>
      <vt:lpstr>Feedback on Book Launch</vt:lpstr>
      <vt:lpstr>Main Idea vs. Big Idea</vt:lpstr>
      <vt:lpstr>Feedback on Book Launch</vt:lpstr>
      <vt:lpstr>Example: Save the hard stuff (impt. concepts) for during &amp; after reading</vt:lpstr>
      <vt:lpstr>Example: Save the hard stuff (impt. concepts) for during &amp; after reading</vt:lpstr>
      <vt:lpstr>Let’s revisit your Book Launch</vt:lpstr>
      <vt:lpstr>EDC 423: Reading Comprehension and the Common Core State Standards</vt:lpstr>
      <vt:lpstr>Two Components of the  Common Core State Standards</vt:lpstr>
      <vt:lpstr>PowerPoint Presentation</vt:lpstr>
      <vt:lpstr>PowerPoint Presentation</vt:lpstr>
    </vt:vector>
  </TitlesOfParts>
  <Company>University of Rhode Island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Coiro</dc:creator>
  <cp:lastModifiedBy>Julie Coiro</cp:lastModifiedBy>
  <cp:revision>192</cp:revision>
  <cp:lastPrinted>2016-10-04T13:01:49Z</cp:lastPrinted>
  <dcterms:created xsi:type="dcterms:W3CDTF">2014-09-22T14:50:27Z</dcterms:created>
  <dcterms:modified xsi:type="dcterms:W3CDTF">2017-10-03T16:42:36Z</dcterms:modified>
</cp:coreProperties>
</file>